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729" r:id="rId2"/>
    <p:sldId id="1101" r:id="rId3"/>
    <p:sldId id="966" r:id="rId4"/>
    <p:sldId id="1062" r:id="rId5"/>
    <p:sldId id="3826" r:id="rId6"/>
    <p:sldId id="1095" r:id="rId7"/>
    <p:sldId id="1079" r:id="rId8"/>
    <p:sldId id="1077" r:id="rId9"/>
    <p:sldId id="3892" r:id="rId10"/>
    <p:sldId id="3893" r:id="rId11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8" d="100"/>
          <a:sy n="88" d="100"/>
        </p:scale>
        <p:origin x="21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93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935890-289D-48CF-A192-5CCB27F70E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2255A-A51A-4040-87FD-BC18C8F47E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41A07-9572-4BA8-B004-1940BA5DB09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2C04B-C05F-4C6C-8259-543965D3D3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C9C99-6F7C-4115-BB8E-498012FD4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4A9C0-C8C6-439F-A9E1-F6B62EC2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9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28AEA-81C9-4CCC-BD9F-40FD61BC80F3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C7739-F984-46A3-B42A-7DB3B6E9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4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10" y="170156"/>
            <a:ext cx="9978067" cy="731520"/>
          </a:xfrm>
        </p:spPr>
        <p:txBody>
          <a:bodyPr/>
          <a:lstStyle>
            <a:lvl1pPr marL="0" indent="0"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72493" y="1233489"/>
            <a:ext cx="10047884" cy="5360852"/>
          </a:xfrm>
        </p:spPr>
        <p:txBody>
          <a:bodyPr/>
          <a:lstStyle>
            <a:lvl1pPr>
              <a:buClr>
                <a:srgbClr val="333399"/>
              </a:buClr>
              <a:buSzPct val="80000"/>
              <a:defRPr sz="2200"/>
            </a:lvl1pPr>
            <a:lvl2pPr>
              <a:buClr>
                <a:srgbClr val="FF0000"/>
              </a:buClr>
              <a:buSzPct val="80000"/>
              <a:defRPr sz="2000"/>
            </a:lvl2pPr>
            <a:lvl3pPr>
              <a:buClr>
                <a:srgbClr val="333399"/>
              </a:buClr>
              <a:buSzPct val="80000"/>
              <a:defRPr sz="1800"/>
            </a:lvl3pPr>
            <a:lvl4pPr>
              <a:buClr>
                <a:srgbClr val="333399"/>
              </a:buClr>
              <a:buSzPct val="80000"/>
              <a:defRPr sz="1600"/>
            </a:lvl4pPr>
            <a:lvl5pPr>
              <a:buClr>
                <a:srgbClr val="333399"/>
              </a:buClr>
              <a:buSzPct val="80000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4802" y="908820"/>
            <a:ext cx="6505575" cy="3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 (3)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30335"/>
            <a:ext cx="658368" cy="27432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2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72105" y="1233570"/>
            <a:ext cx="4937760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735777" y="1247108"/>
            <a:ext cx="4884599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90341F-FBE9-465C-84BF-B364B3D69B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6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 (3)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0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83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7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109728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55448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1645920" y="1600200"/>
            <a:ext cx="932688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2743200"/>
            <a:ext cx="8547736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600200"/>
            <a:ext cx="9144000" cy="990600"/>
          </a:xfrm>
        </p:spPr>
        <p:txBody>
          <a:bodyPr/>
          <a:lstStyle>
            <a:lvl1pPr algn="l">
              <a:buNone/>
              <a:defRPr sz="3600" b="1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554480" cy="701675"/>
          </a:xfrm>
        </p:spPr>
        <p:txBody>
          <a:bodyPr>
            <a:no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F3E5B3-DBDD-4BE1-9C90-2CB0F3BF80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1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63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11430" y="4572002"/>
            <a:ext cx="109728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-11429" y="4664075"/>
            <a:ext cx="1756410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1853566" y="4654550"/>
            <a:ext cx="911923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10"/>
          <p:cNvSpPr/>
          <p:nvPr/>
        </p:nvSpPr>
        <p:spPr bwMode="white">
          <a:xfrm>
            <a:off x="1737361" y="2"/>
            <a:ext cx="120016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0" y="5486400"/>
            <a:ext cx="877824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648200"/>
            <a:ext cx="8778240" cy="685800"/>
          </a:xfrm>
        </p:spPr>
        <p:txBody>
          <a:bodyPr/>
          <a:lstStyle>
            <a:lvl1pPr algn="l"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2691" y="0"/>
            <a:ext cx="9100109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2"/>
            <a:ext cx="173736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9717E89-1D92-4CB2-8893-FF8AE25F8B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34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834640" y="4038600"/>
            <a:ext cx="7772400" cy="1828800"/>
          </a:xfrm>
        </p:spPr>
        <p:txBody>
          <a:bodyPr anchor="b"/>
          <a:lstStyle>
            <a:lvl1pPr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8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40080" y="169342"/>
            <a:ext cx="9980296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572494" y="1232738"/>
            <a:ext cx="10047883" cy="5313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572494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35916"/>
            <a:ext cx="658368" cy="27432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6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092D65BA-A6BD-4478-A097-F0968B1F98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" y="914400"/>
            <a:ext cx="10332720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40287" y="914400"/>
            <a:ext cx="4980090" cy="29765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rgbClr val="FF0000"/>
        </a:buClr>
        <a:buSzPct val="80000"/>
        <a:buFont typeface="Arial" panose="020B0604020202020204" pitchFamily="34" charset="0"/>
        <a:buChar char="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mputer sitting on top of a table&#10;&#10;Description automatically generated">
            <a:extLst>
              <a:ext uri="{FF2B5EF4-FFF2-40B4-BE49-F238E27FC236}">
                <a16:creationId xmlns:a16="http://schemas.microsoft.com/office/drawing/2014/main" id="{668D8DC0-A0F8-40ED-B870-9E0CA2A34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6858000"/>
          </a:xfrm>
          <a:prstGeom prst="rect">
            <a:avLst/>
          </a:prstGeom>
        </p:spPr>
      </p:pic>
      <p:pic>
        <p:nvPicPr>
          <p:cNvPr id="11" name="Picture 10" descr="A black sign with white text&#10;&#10;Description automatically generated">
            <a:extLst>
              <a:ext uri="{FF2B5EF4-FFF2-40B4-BE49-F238E27FC236}">
                <a16:creationId xmlns:a16="http://schemas.microsoft.com/office/drawing/2014/main" id="{5F929E59-6A17-4939-A0C0-0D0B6A31D2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059" y="2590801"/>
            <a:ext cx="1054389" cy="105438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7EE442-E56C-4CB1-9EAB-A5D65C152D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9375">
            <a:off x="4123329" y="4746022"/>
            <a:ext cx="683867" cy="93319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EBC0667-29FC-49E9-AF68-4F67E1D84C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8024">
            <a:off x="8588591" y="4880704"/>
            <a:ext cx="683867" cy="9331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CE2625-7404-4853-A722-6CC6FA6A6E9F}"/>
              </a:ext>
            </a:extLst>
          </p:cNvPr>
          <p:cNvSpPr txBox="1"/>
          <p:nvPr/>
        </p:nvSpPr>
        <p:spPr>
          <a:xfrm>
            <a:off x="276226" y="121639"/>
            <a:ext cx="4800599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Welcome to</a:t>
            </a:r>
          </a:p>
          <a:p>
            <a:pPr algn="ctr" fontAlgn="base"/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CS 345 Operating Systems</a:t>
            </a:r>
          </a:p>
          <a:p>
            <a:pPr algn="ctr" fontAlgn="base">
              <a:spcBef>
                <a:spcPts val="600"/>
              </a:spcBef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Chapter 1 (03)</a:t>
            </a:r>
          </a:p>
        </p:txBody>
      </p:sp>
    </p:spTree>
    <p:extLst>
      <p:ext uri="{BB962C8B-B14F-4D97-AF65-F5344CB8AC3E}">
        <p14:creationId xmlns:p14="http://schemas.microsoft.com/office/powerpoint/2010/main" val="243708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onkey programmers">
            <a:extLst>
              <a:ext uri="{FF2B5EF4-FFF2-40B4-BE49-F238E27FC236}">
                <a16:creationId xmlns:a16="http://schemas.microsoft.com/office/drawing/2014/main" id="{541F3F45-3494-4844-B869-92B6B1BEC97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F3E42C3-0146-41D4-98D1-826C8870EFD0}"/>
              </a:ext>
            </a:extLst>
          </p:cNvPr>
          <p:cNvSpPr/>
          <p:nvPr/>
        </p:nvSpPr>
        <p:spPr>
          <a:xfrm>
            <a:off x="4434348" y="324464"/>
            <a:ext cx="2182761" cy="1229032"/>
          </a:xfrm>
          <a:prstGeom prst="cloudCallout">
            <a:avLst>
              <a:gd name="adj1" fmla="val 91605"/>
              <a:gd name="adj2" fmla="val 5210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Be Safe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DB1758-187B-4E58-A8B9-4D2448FA9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7633">
            <a:off x="7704102" y="1889526"/>
            <a:ext cx="1246948" cy="105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86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4C3487C-1617-449B-95F6-3806BCF442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AA2029-8359-49D6-89FC-B193E5BFB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AD35B-2C8D-47E2-B84D-DD38E1CA873F}"/>
              </a:ext>
            </a:extLst>
          </p:cNvPr>
          <p:cNvSpPr txBox="1"/>
          <p:nvPr/>
        </p:nvSpPr>
        <p:spPr>
          <a:xfrm>
            <a:off x="2029619" y="106055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Chapter 1 – Computer Systems</a:t>
            </a:r>
          </a:p>
          <a:p>
            <a:pPr algn="ctr"/>
            <a:r>
              <a:rPr lang="en-US" sz="3600" dirty="0"/>
              <a:t>Part 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812997-5915-4484-B18E-226662B6AD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302" y="2667001"/>
            <a:ext cx="7434197" cy="251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629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1.2 Malloc/free </a:t>
            </a:r>
            <a:r>
              <a:rPr lang="en-US" dirty="0" err="1"/>
              <a:t>argc</a:t>
            </a:r>
            <a:r>
              <a:rPr lang="en-US" dirty="0"/>
              <a:t>/</a:t>
            </a:r>
            <a:r>
              <a:rPr lang="en-US" dirty="0" err="1"/>
              <a:t>argv</a:t>
            </a:r>
            <a:endParaRPr lang="en-US" dirty="0"/>
          </a:p>
        </p:txBody>
      </p:sp>
      <p:sp>
        <p:nvSpPr>
          <p:cNvPr id="2548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057" y="1496733"/>
            <a:ext cx="9786257" cy="2355421"/>
          </a:xfrm>
        </p:spPr>
        <p:txBody>
          <a:bodyPr/>
          <a:lstStyle/>
          <a:p>
            <a:pPr eaLnBrk="1" hangingPunct="1"/>
            <a:r>
              <a:rPr lang="en-US" sz="2000" dirty="0"/>
              <a:t>All tasks functions (main’s) are passed two arguments:</a:t>
            </a:r>
          </a:p>
          <a:p>
            <a:pPr lvl="1" eaLnBrk="1" hangingPunct="1"/>
            <a:r>
              <a:rPr lang="en-US" sz="1800" dirty="0"/>
              <a:t>The first (conventionally called </a:t>
            </a:r>
            <a:r>
              <a:rPr lang="en-US" sz="1800" b="1" dirty="0"/>
              <a:t>argc</a:t>
            </a:r>
            <a:r>
              <a:rPr lang="en-US" sz="1800" dirty="0"/>
              <a:t>, for argument count) is the number of command-line arguments (including the program name).</a:t>
            </a:r>
          </a:p>
          <a:p>
            <a:pPr lvl="1" eaLnBrk="1" hangingPunct="1"/>
            <a:r>
              <a:rPr lang="en-US" sz="1800" dirty="0"/>
              <a:t>The second (</a:t>
            </a:r>
            <a:r>
              <a:rPr lang="en-US" sz="1800" b="1" dirty="0"/>
              <a:t>argv</a:t>
            </a:r>
            <a:r>
              <a:rPr lang="en-US" sz="1800" dirty="0"/>
              <a:t>, for argument vector) is a pointer to an array of character pointers (strings) that contain the arguments, one per string.</a:t>
            </a:r>
          </a:p>
          <a:p>
            <a:pPr lvl="1" eaLnBrk="1" hangingPunct="1"/>
            <a:r>
              <a:rPr lang="en-US" sz="1800" dirty="0"/>
              <a:t>By convention, </a:t>
            </a:r>
            <a:r>
              <a:rPr lang="en-US" sz="1800" dirty="0" err="1"/>
              <a:t>argv</a:t>
            </a:r>
            <a:r>
              <a:rPr lang="en-US" sz="1800" dirty="0"/>
              <a:t>[0] points to the program name and 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 err="1"/>
              <a:t>argc</a:t>
            </a:r>
            <a:r>
              <a:rPr lang="en-US" sz="1800" dirty="0"/>
              <a:t>] is a null pointer.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72537" y="3682284"/>
            <a:ext cx="9786257" cy="95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Clr>
                <a:srgbClr val="FF0000"/>
              </a:buClr>
              <a:buSzPct val="100000"/>
              <a:buFont typeface="+mj-lt"/>
              <a:buAutoNum type="arabicPeriod" startAt="2"/>
              <a:defRPr/>
            </a:pPr>
            <a:r>
              <a:rPr lang="en-US" sz="2000" b="1" kern="0" dirty="0">
                <a:solidFill>
                  <a:srgbClr val="FF0000"/>
                </a:solidFill>
                <a:latin typeface="Arial"/>
              </a:rPr>
              <a:t>Modify the function P1_shellTask() (os345p1.c) to parse the commands and parameters from the keyboard </a:t>
            </a:r>
            <a:r>
              <a:rPr lang="en-US" sz="2000" b="1" i="1" kern="0" dirty="0">
                <a:solidFill>
                  <a:srgbClr val="FF0000"/>
                </a:solidFill>
                <a:latin typeface="Arial"/>
              </a:rPr>
              <a:t>inbuffer</a:t>
            </a:r>
            <a:r>
              <a:rPr lang="en-US" sz="2000" b="1" kern="0" dirty="0">
                <a:solidFill>
                  <a:srgbClr val="FF0000"/>
                </a:solidFill>
                <a:latin typeface="Arial"/>
              </a:rPr>
              <a:t> string into traditional argc and </a:t>
            </a:r>
            <a:r>
              <a:rPr lang="en-US" sz="2000" b="1" kern="0" dirty="0" err="1">
                <a:solidFill>
                  <a:srgbClr val="FF0000"/>
                </a:solidFill>
                <a:latin typeface="Arial"/>
              </a:rPr>
              <a:t>malloc'd</a:t>
            </a:r>
            <a:r>
              <a:rPr lang="en-US" sz="2000" b="1" kern="0" dirty="0">
                <a:solidFill>
                  <a:srgbClr val="FF0000"/>
                </a:solidFill>
                <a:latin typeface="Arial"/>
              </a:rPr>
              <a:t> argv C variables:</a:t>
            </a:r>
            <a:endParaRPr lang="en-US" sz="18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9289" y="4642108"/>
            <a:ext cx="9786257" cy="1875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Clr>
                <a:srgbClr val="FF0000"/>
              </a:buClr>
              <a:defRPr/>
            </a:pPr>
            <a:r>
              <a:rPr lang="en-US" sz="1800" kern="0" dirty="0">
                <a:solidFill>
                  <a:srgbClr val="000000"/>
                </a:solidFill>
                <a:latin typeface="Arial"/>
              </a:rPr>
              <a:t>Your shell executes the command directly using a function pointer with </a:t>
            </a:r>
            <a:r>
              <a:rPr lang="en-US" sz="1800" kern="0" dirty="0" err="1">
                <a:solidFill>
                  <a:srgbClr val="000000"/>
                </a:solidFill>
                <a:latin typeface="Arial"/>
              </a:rPr>
              <a:t>malloc’d</a:t>
            </a:r>
            <a:r>
              <a:rPr lang="en-US" sz="1800" kern="0" dirty="0">
                <a:solidFill>
                  <a:srgbClr val="000000"/>
                </a:solidFill>
                <a:latin typeface="Arial"/>
              </a:rPr>
              <a:t> arguments, waits for the function to return, and then recovers memory (free) before prompting for the next command.</a:t>
            </a:r>
          </a:p>
          <a:p>
            <a:pPr lvl="1">
              <a:buClr>
                <a:srgbClr val="FF0000"/>
              </a:buClr>
              <a:defRPr/>
            </a:pPr>
            <a:r>
              <a:rPr lang="en-US" sz="1800" kern="0" dirty="0">
                <a:solidFill>
                  <a:srgbClr val="000000"/>
                </a:solidFill>
                <a:latin typeface="Arial"/>
              </a:rPr>
              <a:t>Commands and arguments are case insensitive.</a:t>
            </a:r>
          </a:p>
          <a:p>
            <a:pPr lvl="1">
              <a:buClr>
                <a:srgbClr val="FF0000"/>
              </a:buClr>
              <a:defRPr/>
            </a:pPr>
            <a:r>
              <a:rPr lang="en-US" sz="1800" kern="0" dirty="0">
                <a:solidFill>
                  <a:srgbClr val="000000"/>
                </a:solidFill>
                <a:latin typeface="Arial"/>
              </a:rPr>
              <a:t>Quoted strings are treated as one argument and case is preserved within the string.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FD3F95-AD4B-43D7-8DA0-DC2FDAA7C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Chapter 1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5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en-US" kern="0" dirty="0">
                <a:solidFill>
                  <a:srgbClr val="333399"/>
                </a:solidFill>
              </a:rPr>
              <a:t>1.2 Malloc/free </a:t>
            </a:r>
            <a:r>
              <a:rPr lang="en-US" kern="0" dirty="0" err="1">
                <a:solidFill>
                  <a:srgbClr val="333399"/>
                </a:solidFill>
              </a:rPr>
              <a:t>argc</a:t>
            </a:r>
            <a:r>
              <a:rPr lang="en-US" kern="0" dirty="0">
                <a:solidFill>
                  <a:srgbClr val="333399"/>
                </a:solidFill>
              </a:rPr>
              <a:t>/</a:t>
            </a:r>
            <a:r>
              <a:rPr lang="en-US" kern="0" dirty="0" err="1">
                <a:solidFill>
                  <a:srgbClr val="333399"/>
                </a:solidFill>
              </a:rPr>
              <a:t>argv</a:t>
            </a:r>
            <a:endParaRPr lang="en-US" kern="0" dirty="0">
              <a:solidFill>
                <a:srgbClr val="33339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647518" y="1322322"/>
            <a:ext cx="5599889" cy="727232"/>
            <a:chOff x="2423805" y="1555794"/>
            <a:chExt cx="5599889" cy="727232"/>
          </a:xfrm>
        </p:grpSpPr>
        <p:sp>
          <p:nvSpPr>
            <p:cNvPr id="5" name="Rectangle 4"/>
            <p:cNvSpPr/>
            <p:nvPr/>
          </p:nvSpPr>
          <p:spPr bwMode="auto">
            <a:xfrm>
              <a:off x="2423805" y="1934609"/>
              <a:ext cx="5599889" cy="321013"/>
            </a:xfrm>
            <a:prstGeom prst="rect">
              <a:avLst/>
            </a:prstGeom>
            <a:solidFill>
              <a:srgbClr val="FFFF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4742" y="1913694"/>
              <a:ext cx="41476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echo Good "Morning America"\0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41633" y="1555794"/>
              <a:ext cx="12743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000000"/>
                  </a:solidFill>
                  <a:latin typeface="Tahoma" pitchFamily="34" charset="0"/>
                </a:rPr>
                <a:t>inbuffer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999030" y="2171906"/>
            <a:ext cx="6939065" cy="1800348"/>
            <a:chOff x="1084629" y="2405378"/>
            <a:chExt cx="6939065" cy="1800348"/>
          </a:xfrm>
        </p:grpSpPr>
        <p:sp>
          <p:nvSpPr>
            <p:cNvPr id="9" name="Rectangle 8"/>
            <p:cNvSpPr/>
            <p:nvPr/>
          </p:nvSpPr>
          <p:spPr bwMode="auto">
            <a:xfrm>
              <a:off x="2444881" y="2775023"/>
              <a:ext cx="768485" cy="321013"/>
            </a:xfrm>
            <a:prstGeom prst="rect">
              <a:avLst/>
            </a:prstGeom>
            <a:solidFill>
              <a:srgbClr val="FFFF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88336" y="2775023"/>
              <a:ext cx="768485" cy="321013"/>
            </a:xfrm>
            <a:prstGeom prst="rect">
              <a:avLst/>
            </a:prstGeom>
            <a:solidFill>
              <a:srgbClr val="FFFF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988336" y="3091179"/>
              <a:ext cx="768485" cy="321013"/>
            </a:xfrm>
            <a:prstGeom prst="rect">
              <a:avLst/>
            </a:prstGeom>
            <a:solidFill>
              <a:srgbClr val="FFFF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988336" y="3407335"/>
              <a:ext cx="768485" cy="321013"/>
            </a:xfrm>
            <a:prstGeom prst="rect">
              <a:avLst/>
            </a:prstGeom>
            <a:solidFill>
              <a:srgbClr val="FFFF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988336" y="3723491"/>
              <a:ext cx="768485" cy="321013"/>
            </a:xfrm>
            <a:prstGeom prst="rect">
              <a:avLst/>
            </a:prstGeom>
            <a:solidFill>
              <a:srgbClr val="FFFF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cxnSp>
          <p:nvCxnSpPr>
            <p:cNvPr id="14" name="Straight Arrow Connector 13"/>
            <p:cNvCxnSpPr>
              <a:endCxn id="10" idx="1"/>
            </p:cNvCxnSpPr>
            <p:nvPr/>
          </p:nvCxnSpPr>
          <p:spPr bwMode="auto">
            <a:xfrm>
              <a:off x="2829123" y="2935529"/>
              <a:ext cx="1159213" cy="1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FF0000"/>
              </a:solidFill>
              <a:prstDash val="solid"/>
              <a:miter lim="800000"/>
              <a:headEnd type="oval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TextBox 14"/>
            <p:cNvSpPr txBox="1"/>
            <p:nvPr/>
          </p:nvSpPr>
          <p:spPr>
            <a:xfrm>
              <a:off x="2444881" y="2405378"/>
              <a:ext cx="8949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000000"/>
                  </a:solidFill>
                  <a:latin typeface="Tahoma" pitchFamily="34" charset="0"/>
                </a:rPr>
                <a:t>argv</a:t>
              </a: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3715961" y="2590044"/>
              <a:ext cx="4307733" cy="1615682"/>
            </a:xfrm>
            <a:prstGeom prst="roundRect">
              <a:avLst/>
            </a:prstGeom>
            <a:noFill/>
            <a:ln w="50800" cap="flat" cmpd="sng" algn="ctr">
              <a:solidFill>
                <a:srgbClr val="0070C0"/>
              </a:solidFill>
              <a:prstDash val="dash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84629" y="3404092"/>
              <a:ext cx="25924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0000CC"/>
                  </a:solidFill>
                  <a:latin typeface="Comic Sans MS" panose="030F0702030302020204" pitchFamily="66" charset="0"/>
                </a:rPr>
                <a:t>Malloc'd memory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922822" y="4246274"/>
            <a:ext cx="5045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argv = (char**)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malloc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(argc*sizeof(char*));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for each argument 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i</a:t>
            </a:r>
            <a:endParaRPr lang="en-US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   argv[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] = (char*)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malloc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strlen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arg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)+1);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strcpy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(argv[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], 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arg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);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22822" y="5943601"/>
            <a:ext cx="4946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for each argument 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 free(argv[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]);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free(argv);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902736" y="2517393"/>
            <a:ext cx="4113180" cy="1322658"/>
            <a:chOff x="3988336" y="2750865"/>
            <a:chExt cx="4113180" cy="1322658"/>
          </a:xfrm>
        </p:grpSpPr>
        <p:sp>
          <p:nvSpPr>
            <p:cNvPr id="21" name="Rectangle 20"/>
            <p:cNvSpPr/>
            <p:nvPr/>
          </p:nvSpPr>
          <p:spPr bwMode="auto">
            <a:xfrm>
              <a:off x="5531791" y="2771780"/>
              <a:ext cx="998708" cy="321013"/>
            </a:xfrm>
            <a:prstGeom prst="rect">
              <a:avLst/>
            </a:prstGeom>
            <a:solidFill>
              <a:srgbClr val="FFFF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531790" y="3087936"/>
              <a:ext cx="998709" cy="321013"/>
            </a:xfrm>
            <a:prstGeom prst="rect">
              <a:avLst/>
            </a:prstGeom>
            <a:solidFill>
              <a:srgbClr val="FFFF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531790" y="3404092"/>
              <a:ext cx="2355718" cy="321013"/>
            </a:xfrm>
            <a:prstGeom prst="rect">
              <a:avLst/>
            </a:prstGeom>
            <a:solidFill>
              <a:srgbClr val="FFFF00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42727" y="2750865"/>
              <a:ext cx="1085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echo\0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42727" y="3068641"/>
              <a:ext cx="10850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good\0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42726" y="3376689"/>
              <a:ext cx="25587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Morning America\0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>
              <a:off x="4372577" y="2935530"/>
              <a:ext cx="1159213" cy="1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FF0000"/>
              </a:solidFill>
              <a:prstDash val="solid"/>
              <a:miter lim="800000"/>
              <a:headEnd type="oval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4372577" y="3251684"/>
              <a:ext cx="1159213" cy="1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FF0000"/>
              </a:solidFill>
              <a:prstDash val="solid"/>
              <a:miter lim="800000"/>
              <a:headEnd type="oval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372577" y="3567840"/>
              <a:ext cx="1159213" cy="1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FF0000"/>
              </a:solidFill>
              <a:prstDash val="solid"/>
              <a:miter lim="800000"/>
              <a:headEnd type="oval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TextBox 29"/>
            <p:cNvSpPr txBox="1"/>
            <p:nvPr/>
          </p:nvSpPr>
          <p:spPr>
            <a:xfrm>
              <a:off x="3988336" y="3704191"/>
              <a:ext cx="768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\0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922822" y="5506015"/>
            <a:ext cx="6091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int 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retValue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 = (*commands[?]-&gt;</a:t>
            </a:r>
            <a:r>
              <a:rPr lang="en-US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func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)(argc, argv);</a:t>
            </a:r>
          </a:p>
        </p:txBody>
      </p:sp>
      <p:sp>
        <p:nvSpPr>
          <p:cNvPr id="32" name="Footer Placeholder 31">
            <a:extLst>
              <a:ext uri="{FF2B5EF4-FFF2-40B4-BE49-F238E27FC236}">
                <a16:creationId xmlns:a16="http://schemas.microsoft.com/office/drawing/2014/main" id="{C543392D-6600-4DEA-B7D5-51EEB38A8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Chapter 1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8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 </a:t>
            </a:r>
            <a:r>
              <a:rPr lang="en-US" i="1" dirty="0">
                <a:latin typeface="Courier New" pitchFamily="49" charset="0"/>
              </a:rPr>
              <a:t>main</a:t>
            </a:r>
            <a:r>
              <a:rPr lang="en-US" dirty="0"/>
              <a:t>  Function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340515" y="3531931"/>
            <a:ext cx="8485188" cy="2862322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tabLst>
                <a:tab pos="452438" algn="l"/>
                <a:tab pos="914400" algn="l"/>
                <a:tab pos="13668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tabLst>
                <a:tab pos="452438" algn="l"/>
                <a:tab pos="914400" algn="l"/>
                <a:tab pos="13668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tabLst>
                <a:tab pos="452438" algn="l"/>
                <a:tab pos="914400" algn="l"/>
                <a:tab pos="13668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tabLst>
                <a:tab pos="452438" algn="l"/>
                <a:tab pos="914400" algn="l"/>
                <a:tab pos="13668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eaLnBrk="0" hangingPunct="0">
              <a:tabLst>
                <a:tab pos="452438" algn="l"/>
                <a:tab pos="914400" algn="l"/>
                <a:tab pos="13668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14400" algn="l"/>
                <a:tab pos="13668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14400" algn="l"/>
                <a:tab pos="13668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14400" algn="l"/>
                <a:tab pos="13668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  <a:tab pos="914400" algn="l"/>
                <a:tab pos="13668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int main(int argc, char* argv[ ])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while (--argc &gt; 0)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("%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s%s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", *++argv, (argc &gt; 1) ? " " : "");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("\n");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return 0;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49262" y="3006961"/>
            <a:ext cx="1032419" cy="53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Clr>
                <a:srgbClr val="3333CC"/>
              </a:buClr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endParaRPr lang="en-US" b="1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346200" y="1476353"/>
            <a:ext cx="8371006" cy="1033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Clr>
                <a:srgbClr val="3333CC"/>
              </a:buClr>
              <a:buNone/>
              <a:defRPr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What is the output of the following echo C program?</a:t>
            </a:r>
          </a:p>
          <a:p>
            <a:pPr marL="0" indent="0">
              <a:spcBef>
                <a:spcPts val="0"/>
              </a:spcBef>
              <a:buClr>
                <a:srgbClr val="3333CC"/>
              </a:buClr>
              <a:buNone/>
              <a:defRPr/>
            </a:pPr>
            <a:endParaRPr lang="en-US" sz="1000" kern="0" dirty="0">
              <a:solidFill>
                <a:srgbClr val="000000"/>
              </a:solidFill>
              <a:latin typeface="Arial"/>
            </a:endParaRPr>
          </a:p>
          <a:p>
            <a:pPr marL="0" indent="0">
              <a:spcBef>
                <a:spcPts val="0"/>
              </a:spcBef>
              <a:buClr>
                <a:srgbClr val="3333CC"/>
              </a:buClr>
              <a:buNone/>
              <a:defRPr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	</a:t>
            </a:r>
            <a:r>
              <a:rPr lang="en-US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&gt;&gt;echo Good Morning America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259422" y="2712321"/>
            <a:ext cx="1591219" cy="41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Clr>
                <a:srgbClr val="3333CC"/>
              </a:buClr>
              <a:buNone/>
              <a:defRPr/>
            </a:pPr>
            <a:r>
              <a:rPr lang="en-US" b="1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Good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163662" y="2712321"/>
            <a:ext cx="1601379" cy="41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Clr>
                <a:srgbClr val="3333CC"/>
              </a:buClr>
              <a:buNone/>
              <a:defRPr/>
            </a:pPr>
            <a:r>
              <a:rPr lang="en-US" b="1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Morning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616542" y="2712321"/>
            <a:ext cx="1601379" cy="41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Clr>
                <a:srgbClr val="3333CC"/>
              </a:buClr>
              <a:buNone/>
              <a:defRPr/>
            </a:pPr>
            <a:r>
              <a:rPr lang="en-US" b="1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America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903" y="2389233"/>
            <a:ext cx="3142801" cy="130576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58FF85-9C46-41AC-99C6-8B94B8A06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Chapter 1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99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1.3 Background Tasks</a:t>
            </a:r>
          </a:p>
        </p:txBody>
      </p:sp>
      <p:sp>
        <p:nvSpPr>
          <p:cNvPr id="254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287" y="1496732"/>
            <a:ext cx="9612084" cy="174132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SzPct val="100000"/>
              <a:buFont typeface="+mj-lt"/>
              <a:buAutoNum type="arabicPeriod" startAt="3"/>
            </a:pPr>
            <a:r>
              <a:rPr lang="en-US" b="1" dirty="0">
                <a:solidFill>
                  <a:srgbClr val="FF0000"/>
                </a:solidFill>
              </a:rPr>
              <a:t>Implement background execution of programs:</a:t>
            </a:r>
          </a:p>
          <a:p>
            <a:pPr lvl="1" eaLnBrk="1" hangingPunct="1"/>
            <a:r>
              <a:rPr lang="en-US" sz="1800" dirty="0"/>
              <a:t>If the command line ends with an ampersand (&amp;), your shell creates a new task to execute the command line. (Otherwise, your shell calls the command function (and waits for the function to return.)</a:t>
            </a:r>
          </a:p>
          <a:p>
            <a:pPr lvl="1" eaLnBrk="1" hangingPunct="1"/>
            <a:r>
              <a:rPr lang="en-US" sz="1800" dirty="0"/>
              <a:t>Use the </a:t>
            </a:r>
            <a:r>
              <a:rPr lang="en-US" sz="1800" i="1" dirty="0"/>
              <a:t>createTask</a:t>
            </a:r>
            <a:r>
              <a:rPr lang="en-US" sz="1800" dirty="0"/>
              <a:t> function to create a background process.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490372" y="3167856"/>
            <a:ext cx="83482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urier Std" pitchFamily="49" charset="0"/>
              </a:rPr>
              <a:t>int createTask(char* name,        // task name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urier Std" pitchFamily="49" charset="0"/>
              </a:rPr>
              <a:t>        int (*task)(int, char**),	// task address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urier Std" pitchFamily="49" charset="0"/>
              </a:rPr>
              <a:t>        int priority,		// task priority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urier Std" pitchFamily="49" charset="0"/>
              </a:rPr>
              <a:t>        int </a:t>
            </a:r>
            <a:r>
              <a:rPr lang="en-US" b="1" dirty="0" err="1">
                <a:solidFill>
                  <a:srgbClr val="000000"/>
                </a:solidFill>
                <a:latin typeface="Courier Std" pitchFamily="49" charset="0"/>
              </a:rPr>
              <a:t>argc</a:t>
            </a:r>
            <a:r>
              <a:rPr lang="en-US" b="1" dirty="0">
                <a:solidFill>
                  <a:srgbClr val="000000"/>
                </a:solidFill>
                <a:latin typeface="Courier Std" pitchFamily="49" charset="0"/>
              </a:rPr>
              <a:t>,			// task </a:t>
            </a:r>
            <a:r>
              <a:rPr lang="en-US" b="1" dirty="0" err="1">
                <a:solidFill>
                  <a:srgbClr val="000000"/>
                </a:solidFill>
                <a:latin typeface="Courier Std" pitchFamily="49" charset="0"/>
              </a:rPr>
              <a:t>arg</a:t>
            </a:r>
            <a:r>
              <a:rPr lang="en-US" b="1" dirty="0">
                <a:solidFill>
                  <a:srgbClr val="000000"/>
                </a:solidFill>
                <a:latin typeface="Courier Std" pitchFamily="49" charset="0"/>
              </a:rPr>
              <a:t> count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000000"/>
                </a:solidFill>
                <a:latin typeface="Courier Std" pitchFamily="49" charset="0"/>
              </a:rPr>
              <a:t>        char** </a:t>
            </a:r>
            <a:r>
              <a:rPr lang="en-US" b="1" dirty="0" err="1">
                <a:solidFill>
                  <a:srgbClr val="000000"/>
                </a:solidFill>
                <a:latin typeface="Courier Std" pitchFamily="49" charset="0"/>
              </a:rPr>
              <a:t>argv</a:t>
            </a:r>
            <a:r>
              <a:rPr lang="en-US" b="1" dirty="0">
                <a:solidFill>
                  <a:srgbClr val="000000"/>
                </a:solidFill>
                <a:latin typeface="Courier Std" pitchFamily="49" charset="0"/>
              </a:rPr>
              <a:t>)			// task </a:t>
            </a:r>
            <a:r>
              <a:rPr lang="en-US" b="1" dirty="0" err="1">
                <a:solidFill>
                  <a:srgbClr val="000000"/>
                </a:solidFill>
                <a:latin typeface="Courier Std" pitchFamily="49" charset="0"/>
              </a:rPr>
              <a:t>arg</a:t>
            </a:r>
            <a:r>
              <a:rPr lang="en-US" b="1" dirty="0">
                <a:solidFill>
                  <a:srgbClr val="000000"/>
                </a:solidFill>
                <a:latin typeface="Courier Std" pitchFamily="49" charset="0"/>
              </a:rPr>
              <a:t> list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6075" y="4693647"/>
            <a:ext cx="9612084" cy="1567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 eaLnBrk="1" hangingPunct="1">
              <a:buClr>
                <a:srgbClr val="FF0000"/>
              </a:buClr>
              <a:defRPr/>
            </a:pPr>
            <a:r>
              <a:rPr lang="en-US" sz="1800" kern="0" dirty="0">
                <a:solidFill>
                  <a:srgbClr val="000000"/>
                </a:solidFill>
                <a:latin typeface="Arial"/>
              </a:rPr>
              <a:t>The command arguments are passed to the new task in </a:t>
            </a:r>
            <a:r>
              <a:rPr lang="en-US" sz="1800" kern="0" dirty="0" err="1">
                <a:solidFill>
                  <a:srgbClr val="000000"/>
                </a:solidFill>
                <a:latin typeface="Arial"/>
              </a:rPr>
              <a:t>malloc'd</a:t>
            </a:r>
            <a:r>
              <a:rPr lang="en-US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Arial"/>
              </a:rPr>
              <a:t>argv</a:t>
            </a:r>
            <a:r>
              <a:rPr lang="en-US" sz="1800" kern="0" dirty="0">
                <a:solidFill>
                  <a:srgbClr val="000000"/>
                </a:solidFill>
                <a:latin typeface="Arial"/>
              </a:rPr>
              <a:t> strings.  Modify the function </a:t>
            </a:r>
            <a:r>
              <a:rPr lang="en-US" sz="1800" i="1" kern="0" dirty="0">
                <a:solidFill>
                  <a:srgbClr val="000000"/>
                </a:solidFill>
                <a:latin typeface="Arial"/>
              </a:rPr>
              <a:t>createTask</a:t>
            </a:r>
            <a:r>
              <a:rPr lang="en-US" sz="1800" kern="0" dirty="0">
                <a:solidFill>
                  <a:srgbClr val="000000"/>
                </a:solidFill>
                <a:latin typeface="Arial"/>
              </a:rPr>
              <a:t> (os345tasks.c) to </a:t>
            </a:r>
            <a:r>
              <a:rPr lang="en-US" sz="1800" kern="0" dirty="0" err="1">
                <a:solidFill>
                  <a:srgbClr val="000000"/>
                </a:solidFill>
                <a:latin typeface="Arial"/>
              </a:rPr>
              <a:t>malloc</a:t>
            </a:r>
            <a:r>
              <a:rPr lang="en-US" sz="1800" kern="0" dirty="0">
                <a:solidFill>
                  <a:srgbClr val="000000"/>
                </a:solidFill>
                <a:latin typeface="Arial"/>
              </a:rPr>
              <a:t> new </a:t>
            </a:r>
            <a:r>
              <a:rPr lang="en-US" sz="1800" kern="0" dirty="0" err="1">
                <a:solidFill>
                  <a:srgbClr val="000000"/>
                </a:solidFill>
                <a:latin typeface="Arial"/>
              </a:rPr>
              <a:t>argc</a:t>
            </a:r>
            <a:r>
              <a:rPr lang="en-US" sz="1800" kern="0" dirty="0">
                <a:solidFill>
                  <a:srgbClr val="000000"/>
                </a:solidFill>
                <a:latin typeface="Arial"/>
              </a:rPr>
              <a:t> and </a:t>
            </a:r>
            <a:r>
              <a:rPr lang="en-US" sz="1800" kern="0" dirty="0" err="1">
                <a:solidFill>
                  <a:srgbClr val="000000"/>
                </a:solidFill>
                <a:latin typeface="Arial"/>
              </a:rPr>
              <a:t>argv</a:t>
            </a:r>
            <a:r>
              <a:rPr lang="en-US" sz="1800" kern="0" dirty="0">
                <a:solidFill>
                  <a:srgbClr val="000000"/>
                </a:solidFill>
                <a:latin typeface="Arial"/>
              </a:rPr>
              <a:t> variables.</a:t>
            </a:r>
          </a:p>
          <a:p>
            <a:pPr lvl="1" eaLnBrk="1" hangingPunct="1">
              <a:buClr>
                <a:srgbClr val="FF0000"/>
              </a:buClr>
              <a:defRPr/>
            </a:pPr>
            <a:r>
              <a:rPr lang="en-US" sz="1800" kern="0" dirty="0">
                <a:solidFill>
                  <a:srgbClr val="000000"/>
                </a:solidFill>
                <a:latin typeface="Arial"/>
              </a:rPr>
              <a:t>Modify the function </a:t>
            </a:r>
            <a:r>
              <a:rPr lang="en-US" sz="1800" i="1" kern="0" dirty="0" err="1">
                <a:solidFill>
                  <a:srgbClr val="000000"/>
                </a:solidFill>
                <a:latin typeface="Arial"/>
              </a:rPr>
              <a:t>sysKillTask</a:t>
            </a:r>
            <a:r>
              <a:rPr lang="en-US" sz="1800" kern="0" dirty="0">
                <a:solidFill>
                  <a:srgbClr val="000000"/>
                </a:solidFill>
                <a:latin typeface="Arial"/>
              </a:rPr>
              <a:t> (also in os345tasks.c) to recover </a:t>
            </a:r>
            <a:r>
              <a:rPr lang="en-US" sz="1800" kern="0" dirty="0" err="1">
                <a:solidFill>
                  <a:srgbClr val="000000"/>
                </a:solidFill>
                <a:latin typeface="Arial"/>
              </a:rPr>
              <a:t>malloc'd</a:t>
            </a:r>
            <a:r>
              <a:rPr lang="en-US" sz="1800" kern="0" dirty="0">
                <a:solidFill>
                  <a:srgbClr val="000000"/>
                </a:solidFill>
                <a:latin typeface="Arial"/>
              </a:rPr>
              <a:t> createTask memory.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7D63F4-99F0-4361-AE2A-37DF8BB45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Chapter 1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81312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1.3 Background Tasks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1236" y="2007700"/>
            <a:ext cx="509425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P1_shellTask(int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 (1)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SEM_WAIT(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inBufferReady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parse command line into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malloc’d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variables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execute command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(background)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call createTask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 // call function directly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free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malloc’d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memory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(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free(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--]);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free(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// end P1_shellTask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2565" y="1484244"/>
            <a:ext cx="37768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createTask(char* name,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(*task)(int, char**),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priority,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populate new TCB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new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variables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put task in ready queue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// end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creatTask</a:t>
            </a:r>
            <a:endParaRPr lang="en-US" sz="1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5941" y="4469258"/>
            <a:ext cx="377687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sysKillTask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taskId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delete task semaphores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delete task from ready queue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free task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malloc’d</a:t>
            </a: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variables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release TCB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// end </a:t>
            </a:r>
            <a:r>
              <a:rPr lang="en-US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sysKillTask</a:t>
            </a:r>
            <a:endParaRPr lang="en-US" sz="1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Arc 2"/>
          <p:cNvSpPr/>
          <p:nvPr/>
        </p:nvSpPr>
        <p:spPr bwMode="auto">
          <a:xfrm flipH="1">
            <a:off x="1390650" y="3401268"/>
            <a:ext cx="1000125" cy="2056556"/>
          </a:xfrm>
          <a:prstGeom prst="arc">
            <a:avLst>
              <a:gd name="adj1" fmla="val 15811634"/>
              <a:gd name="adj2" fmla="val 5497007"/>
            </a:avLst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triangle" w="lg" len="lg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" name="Arc 9"/>
          <p:cNvSpPr/>
          <p:nvPr/>
        </p:nvSpPr>
        <p:spPr bwMode="auto">
          <a:xfrm flipH="1">
            <a:off x="5801590" y="2914650"/>
            <a:ext cx="1104035" cy="2543175"/>
          </a:xfrm>
          <a:prstGeom prst="arc">
            <a:avLst>
              <a:gd name="adj1" fmla="val 16200000"/>
              <a:gd name="adj2" fmla="val 5497007"/>
            </a:avLst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triangle" w="lg" len="lg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54364-DE2D-4823-9D39-E1023CA52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Chapter 1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83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 – Computer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5F3E5B3-DBDD-4BE1-9C90-2CB0F3BF80B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275" y="3600451"/>
            <a:ext cx="7434197" cy="251346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E2980D-4490-4F1C-9E24-98D027D7632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Chapter 1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538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D5C5-BB79-49E0-8B03-973035C7E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Quiz: Define the following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18354-169F-4D29-B8EF-27A98EE256C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4406" y="2458512"/>
            <a:ext cx="4581994" cy="3768117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Kernel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Systems program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Applications program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Middleware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Firmware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Bootstrap program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Daemon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Device Driver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Asymmetric multiprocessing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Symmetric multiprocessing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5CC996-25C1-4D4C-90AE-29F0C2E6C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white"/>
                </a:solidFill>
                <a:latin typeface="Arial" charset="0"/>
              </a:rPr>
              <a:t>C++ Primer (02)</a:t>
            </a:r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EBD031-7681-4608-922A-63119486B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7B5496-982B-480A-8085-B08F2CA91C21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>
              <a:latin typeface="Arial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42B66C2-8139-4AE3-9647-EAB5DF4E1228}"/>
              </a:ext>
            </a:extLst>
          </p:cNvPr>
          <p:cNvSpPr txBox="1">
            <a:spLocks/>
          </p:cNvSpPr>
          <p:nvPr/>
        </p:nvSpPr>
        <p:spPr>
          <a:xfrm>
            <a:off x="642310" y="1422349"/>
            <a:ext cx="9978066" cy="840159"/>
          </a:xfrm>
          <a:prstGeom prst="rect">
            <a:avLst/>
          </a:prstGeom>
          <a:noFill/>
        </p:spPr>
        <p:txBody>
          <a:bodyPr/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prstClr val="black"/>
                </a:solidFill>
                <a:latin typeface="Arial"/>
              </a:rPr>
              <a:t>Let's move to breakout rooms for 10-15 minutes to define the following terms in your chat box: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3EA58A8-BA18-42C3-B0C1-1E9F70A09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5880" y="2783181"/>
            <a:ext cx="4777153" cy="26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435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 235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</TotalTime>
  <Words>802</Words>
  <Application>Microsoft Office PowerPoint</Application>
  <PresentationFormat>Custom</PresentationFormat>
  <Paragraphs>122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Comic Sans MS</vt:lpstr>
      <vt:lpstr>Courier New</vt:lpstr>
      <vt:lpstr>Courier Std</vt:lpstr>
      <vt:lpstr>Tahoma</vt:lpstr>
      <vt:lpstr>Tw Cen MT</vt:lpstr>
      <vt:lpstr>Wingdings</vt:lpstr>
      <vt:lpstr>CS 235 Theme</vt:lpstr>
      <vt:lpstr>PowerPoint Presentation</vt:lpstr>
      <vt:lpstr>PowerPoint Presentation</vt:lpstr>
      <vt:lpstr>1.2 Malloc/free argc/argv</vt:lpstr>
      <vt:lpstr>1.2 Malloc/free argc/argv</vt:lpstr>
      <vt:lpstr>The  main  Function</vt:lpstr>
      <vt:lpstr>1.3 Background Tasks</vt:lpstr>
      <vt:lpstr>1.3 Background Tasks</vt:lpstr>
      <vt:lpstr>Chapter 1 – Computer Systems</vt:lpstr>
      <vt:lpstr>Quiz: Define the following terms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Roper</dc:creator>
  <cp:lastModifiedBy>Paul Roper</cp:lastModifiedBy>
  <cp:revision>61</cp:revision>
  <dcterms:created xsi:type="dcterms:W3CDTF">2020-07-19T21:27:39Z</dcterms:created>
  <dcterms:modified xsi:type="dcterms:W3CDTF">2021-09-01T18:51:24Z</dcterms:modified>
</cp:coreProperties>
</file>